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5" r:id="rId16"/>
    <p:sldId id="29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7" r:id="rId31"/>
    <p:sldId id="298" r:id="rId32"/>
    <p:sldId id="299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6" autoAdjust="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7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87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24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20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56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6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98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5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62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19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13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2DFA-4564-4EBD-B8CA-62CFCD631049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A4AD-8C32-499F-8DBA-F1FECBD0F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1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zh.wikipedia.org/zh-hant/%E5%A5%87%E5%BC%82%E5%80%BC%E5%88%86%E8%A7%A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Applied Econometrics using </a:t>
            </a:r>
            <a:r>
              <a:rPr lang="en-US" altLang="zh-TW" b="1" dirty="0" smtClean="0"/>
              <a:t>MATLAB</a:t>
            </a:r>
            <a:br>
              <a:rPr lang="en-US" altLang="zh-TW" b="1" dirty="0" smtClean="0"/>
            </a:br>
            <a:r>
              <a:rPr lang="en-US" altLang="zh-TW" b="1" dirty="0" smtClean="0"/>
              <a:t>Chapter 4 Regression </a:t>
            </a:r>
            <a:r>
              <a:rPr lang="en-US" altLang="zh-TW" b="1" dirty="0"/>
              <a:t>Diagnostics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			</a:t>
            </a:r>
            <a:r>
              <a:rPr lang="zh-TW" altLang="en-US" dirty="0" smtClean="0"/>
              <a:t>資管所</a:t>
            </a:r>
            <a:r>
              <a:rPr lang="en-US" altLang="zh-TW" dirty="0" smtClean="0"/>
              <a:t>	</a:t>
            </a:r>
            <a:r>
              <a:rPr lang="zh-TW" altLang="en-US" dirty="0" smtClean="0"/>
              <a:t>黃立文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52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MATLAB code to produce this experiment is: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083"/>
            <a:ext cx="5268486" cy="461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results of the experiment showing both the means and standard deviations from the distribution of estimates are: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53070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5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The means of </a:t>
                </a:r>
                <a:r>
                  <a:rPr lang="en-US" altLang="zh-TW" dirty="0"/>
                  <a:t>the estimates are </a:t>
                </a:r>
                <a:r>
                  <a:rPr lang="en-US" altLang="zh-TW" dirty="0" smtClean="0"/>
                  <a:t>unaffected </a:t>
                </a:r>
                <a:r>
                  <a:rPr lang="en-US" altLang="zh-TW" dirty="0"/>
                  <a:t>by the </a:t>
                </a:r>
                <a:r>
                  <a:rPr lang="en-US" altLang="zh-TW" dirty="0" err="1"/>
                  <a:t>collinearity</a:t>
                </a:r>
                <a:r>
                  <a:rPr lang="en-US" altLang="zh-TW" dirty="0"/>
                  <a:t> problem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Turning attention to the standard deviations from the three collinear data sets we see a clear illustration that increasing the severity of the near linear combination between X2 and X3 produces an increase in the standard deviation of the resulting distribution for the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TW" dirty="0" smtClean="0"/>
                  <a:t> estimates associated with X2 and X3.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5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Function </a:t>
            </a:r>
            <a:r>
              <a:rPr lang="en-US" altLang="zh-TW" dirty="0" err="1" smtClean="0"/>
              <a:t>bkw</a:t>
            </a:r>
            <a:r>
              <a:rPr lang="en-US" altLang="zh-TW" dirty="0"/>
              <a:t>()</a:t>
            </a:r>
            <a:br>
              <a:rPr lang="en-US" altLang="zh-TW" dirty="0"/>
            </a:br>
            <a:r>
              <a:rPr lang="en-US" altLang="zh-TW" sz="2200" dirty="0" err="1"/>
              <a:t>Belsley</a:t>
            </a:r>
            <a:r>
              <a:rPr lang="en-US" altLang="zh-TW" sz="2200" dirty="0"/>
              <a:t>, </a:t>
            </a:r>
            <a:r>
              <a:rPr lang="en-US" altLang="zh-TW" sz="2200" dirty="0" err="1"/>
              <a:t>Kuh</a:t>
            </a:r>
            <a:r>
              <a:rPr lang="en-US" altLang="zh-TW" sz="2200" dirty="0"/>
              <a:t>, and </a:t>
            </a:r>
            <a:r>
              <a:rPr lang="en-US" altLang="zh-TW" sz="2200" dirty="0" err="1"/>
              <a:t>Welsch</a:t>
            </a:r>
            <a:r>
              <a:rPr lang="en-US" altLang="zh-TW" sz="2200" dirty="0"/>
              <a:t> (1980)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diagnostic is capable of determining the number of near linear dependencies in a given data matrix X, and the diagnostic identifies which variables are involved in each linear dependency.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40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dirty="0" err="1" smtClean="0"/>
              <a:t>bkw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B</a:t>
                </a:r>
                <a:r>
                  <a:rPr lang="en-US" altLang="zh-TW" dirty="0" smtClean="0"/>
                  <a:t>ased on the </a:t>
                </a:r>
                <a:r>
                  <a:rPr lang="en-US" altLang="zh-TW" u="sng" dirty="0" smtClean="0"/>
                  <a:t>Singular Value Decomposition </a:t>
                </a:r>
                <a:r>
                  <a:rPr lang="en-US" altLang="zh-TW" dirty="0" smtClean="0"/>
                  <a:t>that decomposes a matrix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 = </m:t>
                    </m:r>
                    <m:r>
                      <a:rPr lang="en-US" altLang="zh-TW" i="1" dirty="0" smtClean="0">
                        <a:latin typeface="Cambria Math"/>
                      </a:rPr>
                      <m:t>𝑈𝐷</m:t>
                    </m:r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/>
                  <a:t>, where U contains the eigenvectors of X and D is a diagonal matrix containing eigenvalues.</a:t>
                </a:r>
              </a:p>
              <a:p>
                <a:endParaRPr lang="en-US" altLang="zh-TW" dirty="0"/>
              </a:p>
              <a:p>
                <a:r>
                  <a:rPr lang="zh-TW" altLang="en-US" dirty="0" smtClean="0">
                    <a:hlinkClick r:id="rId2"/>
                  </a:rPr>
                  <a:t>奇異值分解法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dirty="0" err="1"/>
              <a:t>bkw</a:t>
            </a:r>
            <a:r>
              <a:rPr lang="en-US" altLang="zh-TW" dirty="0"/>
              <a:t>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procedure for a k </a:t>
                </a:r>
                <a:r>
                  <a:rPr lang="en-US" altLang="zh-TW" dirty="0"/>
                  <a:t>variable least-squares model is described in the following. The variance </a:t>
                </a:r>
                <a:r>
                  <a:rPr lang="en-US" altLang="zh-TW" dirty="0" smtClean="0"/>
                  <a:t>of the </a:t>
                </a:r>
                <a:r>
                  <a:rPr lang="en-US" altLang="zh-TW" dirty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can </a:t>
                </a:r>
                <a:r>
                  <a:rPr lang="en-US" altLang="zh-TW" dirty="0"/>
                  <a:t>be expressed as shown </a:t>
                </a:r>
                <a:r>
                  <a:rPr lang="en-US" altLang="zh-TW" dirty="0" smtClean="0"/>
                  <a:t>in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76" y="3874906"/>
            <a:ext cx="3147143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68" y="4797152"/>
            <a:ext cx="638101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dirty="0" err="1"/>
              <a:t>bkw</a:t>
            </a:r>
            <a:r>
              <a:rPr lang="en-US" altLang="zh-TW" dirty="0"/>
              <a:t>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Since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𝛌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/>
                  <a:t> are associated with near linear dependencies, an </a:t>
                </a:r>
                <a:r>
                  <a:rPr lang="en-US" altLang="zh-TW" dirty="0" smtClean="0"/>
                  <a:t>unusually large </a:t>
                </a:r>
                <a:r>
                  <a:rPr lang="en-US" altLang="zh-TW" dirty="0"/>
                  <a:t>proportion of the variance of the </a:t>
                </a:r>
                <a:r>
                  <a:rPr lang="en-US" altLang="zh-TW" dirty="0" smtClean="0"/>
                  <a:t>coefficients </a:t>
                </a:r>
                <a:r>
                  <a:rPr lang="en-US" altLang="zh-TW" dirty="0"/>
                  <a:t>of variables involved </a:t>
                </a:r>
                <a:r>
                  <a:rPr lang="en-US" altLang="zh-TW" dirty="0" smtClean="0"/>
                  <a:t>in the </a:t>
                </a:r>
                <a:r>
                  <a:rPr lang="en-US" altLang="zh-TW" dirty="0"/>
                  <a:t>linear dependency will be concentrated in the components </a:t>
                </a:r>
                <a:r>
                  <a:rPr lang="en-US" altLang="zh-TW" dirty="0" smtClean="0"/>
                  <a:t>associated with </a:t>
                </a:r>
                <a:r>
                  <a:rPr lang="en-US" altLang="zh-TW" dirty="0"/>
                  <a:t>the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/>
                          </a:rPr>
                          <m:t>𝛌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6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dirty="0" err="1" smtClean="0"/>
              <a:t>bkw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27" y="3140968"/>
            <a:ext cx="449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57192"/>
            <a:ext cx="2714255" cy="12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15615" y="1582499"/>
            <a:ext cx="7108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 is shown in </a:t>
            </a:r>
            <a:r>
              <a:rPr lang="en-US" altLang="zh-TW" dirty="0" err="1"/>
              <a:t>Belsley</a:t>
            </a:r>
            <a:r>
              <a:rPr lang="en-US" altLang="zh-TW" dirty="0"/>
              <a:t>, </a:t>
            </a:r>
            <a:r>
              <a:rPr lang="en-US" altLang="zh-TW" dirty="0" err="1"/>
              <a:t>Kuh</a:t>
            </a:r>
            <a:r>
              <a:rPr lang="en-US" altLang="zh-TW" dirty="0"/>
              <a:t> and </a:t>
            </a:r>
            <a:r>
              <a:rPr lang="en-US" altLang="zh-TW" dirty="0" err="1"/>
              <a:t>Welsch</a:t>
            </a:r>
            <a:r>
              <a:rPr lang="en-US" altLang="zh-TW" dirty="0"/>
              <a:t> (1980) that a large value of</a:t>
            </a:r>
          </a:p>
          <a:p>
            <a:r>
              <a:rPr lang="en-US" altLang="zh-TW" dirty="0"/>
              <a:t>the </a:t>
            </a:r>
            <a:r>
              <a:rPr lang="en-US" altLang="zh-TW" i="1" dirty="0"/>
              <a:t>condition index</a:t>
            </a:r>
            <a:r>
              <a:rPr lang="en-US" altLang="zh-TW" dirty="0"/>
              <a:t>, </a:t>
            </a:r>
            <a:r>
              <a:rPr lang="en-US" altLang="zh-TW" dirty="0" smtClean="0"/>
              <a:t>                            is </a:t>
            </a:r>
            <a:r>
              <a:rPr lang="en-US" altLang="zh-TW" dirty="0"/>
              <a:t>associated with each near linear</a:t>
            </a:r>
          </a:p>
          <a:p>
            <a:r>
              <a:rPr lang="en-US" altLang="zh-TW" dirty="0"/>
              <a:t>dependency, and the </a:t>
            </a:r>
            <a:r>
              <a:rPr lang="en-US" altLang="zh-TW" dirty="0" err="1"/>
              <a:t>variates</a:t>
            </a:r>
            <a:r>
              <a:rPr lang="en-US" altLang="zh-TW" dirty="0"/>
              <a:t> involved in the dependency are those </a:t>
            </a:r>
            <a:r>
              <a:rPr lang="en-US" altLang="zh-TW" dirty="0" smtClean="0"/>
              <a:t>with</a:t>
            </a:r>
          </a:p>
          <a:p>
            <a:r>
              <a:rPr lang="en-US" altLang="zh-TW" dirty="0" smtClean="0"/>
              <a:t>large proportions of their variance associated with large           magnitudes.</a:t>
            </a:r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42" y="1935013"/>
            <a:ext cx="1304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27" y="2482602"/>
            <a:ext cx="457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dirty="0" err="1" smtClean="0"/>
              <a:t>bkw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Belsley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Kuh</a:t>
            </a:r>
            <a:r>
              <a:rPr lang="en-US" altLang="zh-TW" dirty="0" smtClean="0"/>
              <a:t>, and </a:t>
            </a:r>
            <a:r>
              <a:rPr lang="en-US" altLang="zh-TW" dirty="0" err="1" smtClean="0"/>
              <a:t>Welsch</a:t>
            </a:r>
            <a:r>
              <a:rPr lang="en-US" altLang="zh-TW" dirty="0" smtClean="0"/>
              <a:t> (1980) determined that variance-decomposition proportions in excess of 0.5 indicate the </a:t>
            </a:r>
            <a:r>
              <a:rPr lang="en-US" altLang="zh-TW" dirty="0" err="1" smtClean="0"/>
              <a:t>variates</a:t>
            </a:r>
            <a:r>
              <a:rPr lang="en-US" altLang="zh-TW" dirty="0" smtClean="0"/>
              <a:t> involved in specific linear dependencies. The joint condition of magnitudes for 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9620"/>
            <a:ext cx="33207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dirty="0" err="1" smtClean="0"/>
              <a:t>bkw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example of BKW: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3006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first section of this chapter introduces functions for diagnosing and correcting </a:t>
            </a:r>
            <a:r>
              <a:rPr lang="en-US" altLang="zh-TW" dirty="0" err="1" smtClean="0"/>
              <a:t>collinearity</a:t>
            </a:r>
            <a:r>
              <a:rPr lang="en-US" altLang="zh-TW" dirty="0" smtClean="0"/>
              <a:t> problems. </a:t>
            </a:r>
          </a:p>
          <a:p>
            <a:r>
              <a:rPr lang="en-US" altLang="zh-TW" dirty="0" smtClean="0"/>
              <a:t>The last section discusses functions to detect and correct for outliers and influential observations in regression problems.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5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dirty="0" err="1" smtClean="0"/>
              <a:t>bkw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093222" y="1844824"/>
            <a:ext cx="5331969" cy="3717692"/>
            <a:chOff x="2241200" y="1988840"/>
            <a:chExt cx="5331969" cy="371769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988840"/>
              <a:ext cx="5305425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00" y="4058707"/>
              <a:ext cx="4791075" cy="164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43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dirty="0" err="1" smtClean="0"/>
              <a:t>bkw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The results of the program are shown below. They detect the near linear relationship between variables 1, 2 and 4 which we generated in the data matrix X.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88" y="3732655"/>
            <a:ext cx="4081264" cy="12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70" y="5096444"/>
            <a:ext cx="43815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common corrective procedure for this problem is ridge regression, which is implemented by the function ridge. Ridge regression attacks the problem of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small eigenvalues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matrix</a:t>
                </a:r>
                <a:r>
                  <a:rPr lang="en-US" altLang="zh-TW" dirty="0" smtClean="0"/>
                  <a:t> by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augmenting or inflating the smallest values to create larger magnitudes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scalar term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dirty="0" smtClean="0"/>
                  <a:t> is called the `ridge' parameter. The ridge regression formula is shown in :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Consider using the singular value decomposition of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. This allows us to rewrite as: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52020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29200"/>
            <a:ext cx="27561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Since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is a diagonal matrix, containing zeros on the off-diagonal elements, adding this to the </a:t>
                </a:r>
                <a:r>
                  <a:rPr lang="en-US" altLang="zh-TW" smtClean="0"/>
                  <a:t>V ‘DV </a:t>
                </a:r>
                <a:r>
                  <a:rPr lang="en-US" altLang="zh-TW" dirty="0" smtClean="0"/>
                  <a:t>matrices will only affect the elements of the diagonal matrix D.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14155"/>
            <a:ext cx="430333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8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An expansion of the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𝐷</m:t>
                        </m:r>
                        <m:r>
                          <a:rPr lang="en-US" altLang="zh-TW" i="1" dirty="0" smtClean="0">
                            <a:latin typeface="Cambria Math"/>
                          </a:rPr>
                          <m:t> + </m:t>
                        </m:r>
                        <m:r>
                          <a:rPr lang="zh-TW" altLang="en-US" i="1" dirty="0" smtClean="0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624736" cy="186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7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altLang="zh-TW" sz="2700" dirty="0">
                    <a:solidFill>
                      <a:prstClr val="black"/>
                    </a:solidFill>
                  </a:rPr>
                  <a:t>To illustrate how addition of the </a:t>
                </a:r>
                <a14:m>
                  <m:oMath xmlns:m="http://schemas.openxmlformats.org/officeDocument/2006/math">
                    <m:r>
                      <a:rPr lang="zh-TW" altLang="en-US" sz="2700" i="1" dirty="0">
                        <a:solidFill>
                          <a:prstClr val="black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sz="2700" dirty="0">
                    <a:solidFill>
                      <a:prstClr val="black"/>
                    </a:solidFill>
                  </a:rPr>
                  <a:t> parameter to the eigenvalues impacts the estimates, consider the following numerical example. The Monte Carlo experiment for the strongest collinear relationship 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7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7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7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</m:e>
                      <m:sup>
                        <m:r>
                          <a:rPr lang="en-US" altLang="zh-TW" sz="2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700" dirty="0">
                    <a:solidFill>
                      <a:prstClr val="black"/>
                    </a:solidFill>
                  </a:rPr>
                  <a:t>= 0.1) produced the eigenvalues shown in</a:t>
                </a:r>
                <a:endParaRPr lang="zh-TW" altLang="en-US" sz="2700" dirty="0">
                  <a:solidFill>
                    <a:prstClr val="black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494"/>
            <a:ext cx="4498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29200"/>
            <a:ext cx="5295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 an example, consider the following MATLAB program</a:t>
            </a:r>
          </a:p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680520" cy="24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Result: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1456"/>
            <a:ext cx="23526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0076"/>
            <a:ext cx="55054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ridge()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The ridge estimates increase the precision as indicated by the larger t-statistics.</a:t>
                </a:r>
              </a:p>
              <a:p>
                <a:r>
                  <a:rPr lang="en-US" altLang="zh-TW" dirty="0" smtClean="0"/>
                  <a:t>A point to note about ridge regression is that it does not produce unbiased estimates. The amount of bias in the estimates is a function of how large the value of the ridge parameter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/>
                      </a:rPr>
                      <m:t> </m:t>
                    </m:r>
                    <m:r>
                      <a:rPr lang="zh-TW" altLang="en-US" i="1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dirty="0" smtClean="0"/>
                  <a:t> is. Larger values of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dirty="0" smtClean="0"/>
                  <a:t> lead to improved precision in the estimates - at a cost of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increased bias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0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ollinearity</a:t>
            </a:r>
            <a:r>
              <a:rPr lang="en-US" altLang="zh-TW" dirty="0" smtClean="0"/>
              <a:t> problem is that near linear relations among the explanatory variable vectors tends to degrade the precision of the estimated parameters.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3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b="1" dirty="0" err="1" smtClean="0"/>
              <a:t>rtrace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</a:t>
            </a:r>
            <a:r>
              <a:rPr lang="en-US" altLang="zh-TW" dirty="0" err="1"/>
              <a:t>rtrace</a:t>
            </a:r>
            <a:r>
              <a:rPr lang="en-US" altLang="zh-TW" dirty="0"/>
              <a:t> helps to assess the </a:t>
            </a:r>
            <a:r>
              <a:rPr lang="en-US" altLang="zh-TW" dirty="0" smtClean="0"/>
              <a:t>trade-off </a:t>
            </a:r>
            <a:r>
              <a:rPr lang="en-US" altLang="zh-TW" dirty="0"/>
              <a:t>between bias and </a:t>
            </a:r>
            <a:r>
              <a:rPr lang="en-US" altLang="zh-TW" dirty="0" smtClean="0"/>
              <a:t>efficiency </a:t>
            </a:r>
            <a:r>
              <a:rPr lang="en-US" altLang="zh-TW" dirty="0"/>
              <a:t>by plotting the ridge estimates for a range of alternative values of </a:t>
            </a:r>
            <a:r>
              <a:rPr lang="en-US" altLang="zh-TW" dirty="0" smtClean="0"/>
              <a:t>the ridge </a:t>
            </a:r>
            <a:r>
              <a:rPr lang="en-US" altLang="zh-TW" dirty="0"/>
              <a:t>parameter. </a:t>
            </a:r>
            <a:r>
              <a:rPr lang="en-US" altLang="zh-TW" dirty="0" smtClean="0"/>
              <a:t>The documentation </a:t>
            </a:r>
            <a:r>
              <a:rPr lang="en-US" altLang="zh-TW" dirty="0"/>
              <a:t>for </a:t>
            </a:r>
            <a:r>
              <a:rPr lang="en-US" altLang="zh-TW" dirty="0" err="1"/>
              <a:t>rtrace</a:t>
            </a:r>
            <a:r>
              <a:rPr lang="en-US" altLang="zh-TW" dirty="0"/>
              <a:t> is: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73" y="4293096"/>
            <a:ext cx="48196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9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err="1"/>
              <a:t>rtrace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 an </a:t>
            </a:r>
            <a:r>
              <a:rPr lang="en-US" altLang="zh-TW" dirty="0" smtClean="0"/>
              <a:t>example </a:t>
            </a:r>
            <a:r>
              <a:rPr lang="en-US" altLang="zh-TW" dirty="0"/>
              <a:t>of using this </a:t>
            </a:r>
            <a:r>
              <a:rPr lang="en-US" altLang="zh-TW" dirty="0" smtClean="0"/>
              <a:t>function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12" y="2492896"/>
            <a:ext cx="42005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38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err="1"/>
              <a:t>rtrace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41444"/>
            <a:ext cx="5726584" cy="47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782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Outlier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Outlier observations are known to adversely impact least-squares </a:t>
            </a:r>
            <a:r>
              <a:rPr lang="en-US" altLang="zh-TW" dirty="0" smtClean="0"/>
              <a:t>estimates because </a:t>
            </a:r>
            <a:r>
              <a:rPr lang="en-US" altLang="zh-TW" dirty="0"/>
              <a:t>the aberrant observations generate large errors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Function </a:t>
            </a:r>
            <a:r>
              <a:rPr lang="en-US" altLang="zh-TW" b="1" dirty="0" err="1" smtClean="0"/>
              <a:t>dfbeta</a:t>
            </a:r>
            <a:r>
              <a:rPr lang="en-US" altLang="zh-TW" dirty="0" smtClean="0"/>
              <a:t> </a:t>
            </a:r>
            <a:r>
              <a:rPr lang="en-US" altLang="zh-TW" dirty="0"/>
              <a:t>produces a set of diagnostics discussed in </a:t>
            </a:r>
            <a:r>
              <a:rPr lang="en-US" altLang="zh-TW" dirty="0" err="1"/>
              <a:t>Belsley</a:t>
            </a:r>
            <a:r>
              <a:rPr lang="en-US" altLang="zh-TW" dirty="0"/>
              <a:t>, </a:t>
            </a:r>
            <a:r>
              <a:rPr lang="en-US" altLang="zh-TW" dirty="0" err="1"/>
              <a:t>Kuh</a:t>
            </a:r>
            <a:r>
              <a:rPr lang="en-US" altLang="zh-TW" dirty="0"/>
              <a:t> and </a:t>
            </a:r>
            <a:r>
              <a:rPr lang="en-US" altLang="zh-TW" dirty="0" err="1" smtClean="0"/>
              <a:t>Welsch</a:t>
            </a:r>
            <a:r>
              <a:rPr lang="en-US" altLang="zh-TW" dirty="0" smtClean="0"/>
              <a:t> (1980</a:t>
            </a:r>
            <a:r>
              <a:rPr lang="en-US" altLang="zh-TW" dirty="0"/>
              <a:t>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41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err="1"/>
              <a:t>dfbeta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function </a:t>
            </a:r>
            <a:r>
              <a:rPr lang="en-US" altLang="zh-TW" dirty="0" err="1"/>
              <a:t>dfbeta</a:t>
            </a:r>
            <a:r>
              <a:rPr lang="en-US" altLang="zh-TW" dirty="0"/>
              <a:t> returns a structure that can be used to </a:t>
            </a:r>
            <a:r>
              <a:rPr lang="en-US" altLang="zh-TW" dirty="0" smtClean="0"/>
              <a:t>produce graphical output.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4597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err="1"/>
              <a:t>dfbeta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An example where we generate a data set and then artificially </a:t>
                </a:r>
                <a:r>
                  <a:rPr lang="en-US" altLang="zh-TW" dirty="0"/>
                  <a:t>create </a:t>
                </a:r>
                <a:r>
                  <a:rPr lang="en-US" altLang="zh-TW" dirty="0" smtClean="0"/>
                  <a:t>two outliers at observations </a:t>
                </a:r>
                <a:r>
                  <a:rPr lang="en-US" altLang="zh-TW" dirty="0"/>
                  <a:t>#50 and #70 is shown below. The graphical </a:t>
                </a:r>
                <a:r>
                  <a:rPr lang="en-US" altLang="zh-TW" dirty="0" smtClean="0"/>
                  <a:t>output from </a:t>
                </a:r>
                <a:r>
                  <a:rPr lang="en-US" altLang="zh-TW" b="1" dirty="0" err="1"/>
                  <a:t>plt</a:t>
                </a:r>
                <a:r>
                  <a:rPr lang="en-US" altLang="zh-TW" b="1" dirty="0"/>
                  <a:t> </a:t>
                </a:r>
                <a:r>
                  <a:rPr lang="en-US" altLang="zh-TW" b="1" dirty="0" err="1"/>
                  <a:t>dfb</a:t>
                </a:r>
                <a:r>
                  <a:rPr lang="en-US" altLang="zh-TW" b="1" dirty="0"/>
                  <a:t> </a:t>
                </a:r>
                <a:r>
                  <a:rPr lang="en-US" altLang="zh-TW" dirty="0"/>
                  <a:t>in Figure 4.2 shows a graph of the change in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/>
                      </a:rPr>
                      <m:t>𝛽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associated </a:t>
                </a:r>
                <a:r>
                  <a:rPr lang="en-US" altLang="zh-TW" dirty="0" smtClean="0"/>
                  <a:t>with omitting </a:t>
                </a:r>
                <a:r>
                  <a:rPr lang="en-US" altLang="zh-TW" dirty="0"/>
                  <a:t>each observation. We see evidence of the outliers at </a:t>
                </a:r>
                <a:r>
                  <a:rPr lang="en-US" altLang="zh-TW" dirty="0" smtClean="0"/>
                  <a:t>observations #50 </a:t>
                </a:r>
                <a:r>
                  <a:rPr lang="en-US" altLang="zh-TW" dirty="0"/>
                  <a:t>and #70 in the plot.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err="1"/>
              <a:t>dfbeta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9" y="1856778"/>
            <a:ext cx="5005001" cy="41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5909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4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Outlier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number of alternative estimation methods exist that attempt to </a:t>
            </a:r>
            <a:r>
              <a:rPr lang="en-US" altLang="zh-TW" dirty="0" err="1" smtClean="0"/>
              <a:t>downweight</a:t>
            </a:r>
            <a:r>
              <a:rPr lang="en-US" altLang="zh-TW" dirty="0" smtClean="0"/>
              <a:t> outliers</a:t>
            </a:r>
            <a:r>
              <a:rPr lang="en-US" altLang="zh-TW" dirty="0"/>
              <a:t>. The regression library contains a function </a:t>
            </a:r>
            <a:r>
              <a:rPr lang="en-US" altLang="zh-TW" b="1" dirty="0"/>
              <a:t>robust</a:t>
            </a:r>
            <a:r>
              <a:rPr lang="en-US" altLang="zh-TW" dirty="0"/>
              <a:t> and </a:t>
            </a:r>
            <a:r>
              <a:rPr lang="en-US" altLang="zh-TW" b="1" dirty="0" err="1" smtClean="0"/>
              <a:t>olst</a:t>
            </a:r>
            <a:r>
              <a:rPr lang="en-US" altLang="zh-TW" dirty="0" smtClean="0"/>
              <a:t> as </a:t>
            </a:r>
            <a:r>
              <a:rPr lang="en-US" altLang="zh-TW" dirty="0"/>
              <a:t>well as lad that we developed in Chapter 3. The documentation </a:t>
            </a:r>
            <a:r>
              <a:rPr lang="en-US" altLang="zh-TW" dirty="0" smtClean="0"/>
              <a:t>for </a:t>
            </a:r>
            <a:r>
              <a:rPr lang="en-US" altLang="zh-TW" b="1" dirty="0" smtClean="0"/>
              <a:t>robust</a:t>
            </a:r>
            <a:r>
              <a:rPr lang="en-US" altLang="zh-TW" dirty="0" smtClean="0"/>
              <a:t> </a:t>
            </a:r>
            <a:r>
              <a:rPr lang="en-US" altLang="zh-TW" dirty="0"/>
              <a:t>is: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85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smtClean="0"/>
              <a:t>robust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133600" y="1628800"/>
            <a:ext cx="4876800" cy="4809277"/>
            <a:chOff x="2133600" y="1988840"/>
            <a:chExt cx="4876800" cy="48092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988840"/>
              <a:ext cx="4238625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311967"/>
              <a:ext cx="4876800" cy="34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7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/>
              <a:t>robust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An example: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63" y="2060848"/>
            <a:ext cx="53149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73216"/>
            <a:ext cx="5095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One way to illustrate the increase in dispersion of the least-squares estimates is with a Monte Carlo experiment.</a:t>
            </a:r>
          </a:p>
          <a:p>
            <a:pPr lvl="1"/>
            <a:r>
              <a:rPr lang="en-US" altLang="zh-TW" dirty="0"/>
              <a:t>generate a set of </a:t>
            </a:r>
            <a:r>
              <a:rPr lang="en-US" altLang="zh-TW" i="1" dirty="0"/>
              <a:t>y </a:t>
            </a:r>
            <a:r>
              <a:rPr lang="en-US" altLang="zh-TW" dirty="0" smtClean="0"/>
              <a:t>vectors from </a:t>
            </a:r>
            <a:r>
              <a:rPr lang="en-US" altLang="zh-TW" dirty="0"/>
              <a:t>a model where the explanatory variables are reasonably </a:t>
            </a:r>
            <a:r>
              <a:rPr lang="en-US" altLang="zh-TW" dirty="0" smtClean="0"/>
              <a:t>orthogonal, involving </a:t>
            </a:r>
            <a:r>
              <a:rPr lang="en-US" altLang="zh-TW" dirty="0"/>
              <a:t>no near linear dependencies.</a:t>
            </a:r>
            <a:endParaRPr lang="en-US" altLang="zh-TW" dirty="0" smtClean="0"/>
          </a:p>
          <a:p>
            <a:pPr lvl="1"/>
            <a:r>
              <a:rPr lang="en-US" altLang="zh-TW" dirty="0"/>
              <a:t>Alternative sets of </a:t>
            </a:r>
            <a:r>
              <a:rPr lang="en-US" altLang="zh-TW" i="1" dirty="0"/>
              <a:t>y </a:t>
            </a:r>
            <a:r>
              <a:rPr lang="en-US" altLang="zh-TW" dirty="0"/>
              <a:t>vectors are </a:t>
            </a:r>
            <a:r>
              <a:rPr lang="en-US" altLang="zh-TW" dirty="0" smtClean="0"/>
              <a:t>then generated </a:t>
            </a:r>
            <a:r>
              <a:rPr lang="en-US" altLang="zh-TW" dirty="0"/>
              <a:t>from a model where the explanatory variables become </a:t>
            </a:r>
            <a:r>
              <a:rPr lang="en-US" altLang="zh-TW" dirty="0" smtClean="0"/>
              <a:t>increasingly collinear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572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err="1" smtClean="0"/>
              <a:t>olst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4525963"/>
          </a:xfrm>
        </p:spPr>
        <p:txBody>
          <a:bodyPr/>
          <a:lstStyle/>
          <a:p>
            <a:r>
              <a:rPr lang="en-US" altLang="zh-TW" dirty="0"/>
              <a:t>The routine </a:t>
            </a:r>
            <a:r>
              <a:rPr lang="en-US" altLang="zh-TW" b="1" dirty="0" err="1"/>
              <a:t>olst</a:t>
            </a:r>
            <a:r>
              <a:rPr lang="en-US" altLang="zh-TW" dirty="0"/>
              <a:t> performs regression based on an assumption that </a:t>
            </a:r>
            <a:r>
              <a:rPr lang="en-US" altLang="zh-TW" dirty="0" smtClean="0"/>
              <a:t>the errors </a:t>
            </a:r>
            <a:r>
              <a:rPr lang="en-US" altLang="zh-TW" dirty="0"/>
              <a:t>are </a:t>
            </a:r>
            <a:r>
              <a:rPr lang="en-US" altLang="zh-TW" dirty="0" smtClean="0"/>
              <a:t>t-distributed </a:t>
            </a:r>
            <a:r>
              <a:rPr lang="en-US" altLang="zh-TW" dirty="0"/>
              <a:t>rather than normal, which allows for </a:t>
            </a:r>
            <a:r>
              <a:rPr lang="en-US" altLang="zh-TW" dirty="0" smtClean="0"/>
              <a:t>“fat-tailed“ error </a:t>
            </a:r>
            <a:r>
              <a:rPr lang="en-US" altLang="zh-TW" dirty="0"/>
              <a:t>distributions. The documentation is: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429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732240" y="5589240"/>
            <a:ext cx="187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T-distribution 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5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</a:t>
            </a:r>
            <a:r>
              <a:rPr lang="en-US" altLang="zh-TW" b="1" dirty="0" err="1"/>
              <a:t>olst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2520"/>
            <a:ext cx="518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</a:t>
            </a:r>
            <a:r>
              <a:rPr lang="en-US" altLang="zh-TW" b="1" dirty="0" smtClean="0"/>
              <a:t>pair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Another graphical tool for regression diagnostics is the pairs </a:t>
            </a:r>
            <a:r>
              <a:rPr lang="en-US" altLang="zh-TW" dirty="0" smtClean="0"/>
              <a:t>function that produces pairwise scatterplots for a group of variables as well as histograms of </a:t>
            </a:r>
            <a:r>
              <a:rPr lang="en-US" altLang="zh-TW" dirty="0"/>
              <a:t>the distribution of observations for each variable.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37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66700"/>
            <a:ext cx="6477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specific </a:t>
            </a:r>
            <a:r>
              <a:rPr lang="en-US" altLang="zh-TW" dirty="0"/>
              <a:t>experiment involved using three explanatory variables in </a:t>
            </a:r>
            <a:r>
              <a:rPr lang="en-US" altLang="zh-TW" dirty="0" smtClean="0"/>
              <a:t>a model </a:t>
            </a:r>
            <a:r>
              <a:rPr lang="en-US" altLang="zh-TW" dirty="0"/>
              <a:t>shown in :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6540"/>
            <a:ext cx="5814544" cy="82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2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Initially, the three explanatory variables </a:t>
                </a:r>
                <a:r>
                  <a:rPr lang="en-US" altLang="zh-TW" i="1" dirty="0"/>
                  <a:t>X</a:t>
                </a:r>
                <a:r>
                  <a:rPr lang="en-US" altLang="zh-TW" dirty="0"/>
                  <a:t>1</a:t>
                </a:r>
                <a:r>
                  <a:rPr lang="en-US" altLang="zh-TW" i="1" dirty="0"/>
                  <a:t>;X</a:t>
                </a:r>
                <a:r>
                  <a:rPr lang="en-US" altLang="zh-TW" dirty="0"/>
                  <a:t>2</a:t>
                </a:r>
                <a:r>
                  <a:rPr lang="en-US" altLang="zh-TW" i="1" dirty="0"/>
                  <a:t>;X</a:t>
                </a:r>
                <a:r>
                  <a:rPr lang="en-US" altLang="zh-TW" dirty="0"/>
                  <a:t>3, were generated </a:t>
                </a:r>
                <a:r>
                  <a:rPr lang="en-US" altLang="zh-TW" dirty="0" smtClean="0"/>
                  <a:t>as random </a:t>
                </a:r>
                <a:r>
                  <a:rPr lang="en-US" altLang="zh-TW" dirty="0"/>
                  <a:t>numbers from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uniform distribution</a:t>
                </a:r>
                <a:r>
                  <a:rPr lang="en-US" altLang="zh-TW" dirty="0"/>
                  <a:t>. This ensures that they </a:t>
                </a:r>
                <a:r>
                  <a:rPr lang="en-US" altLang="zh-TW" dirty="0" smtClean="0"/>
                  <a:t>will be </a:t>
                </a:r>
                <a:r>
                  <a:rPr lang="en-US" altLang="zh-TW" dirty="0"/>
                  <a:t>reasonably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orthogonal or independent</a:t>
                </a:r>
                <a:r>
                  <a:rPr lang="en-US" altLang="zh-TW" dirty="0"/>
                  <a:t>, not involved in any near </a:t>
                </a:r>
                <a:r>
                  <a:rPr lang="en-US" altLang="zh-TW" dirty="0" smtClean="0"/>
                  <a:t>linear dependencies.</a:t>
                </a:r>
              </a:p>
              <a:p>
                <a:r>
                  <a:rPr lang="en-US" altLang="zh-TW" dirty="0" smtClean="0"/>
                  <a:t>We followed a typical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Monte Carlo procedure, producing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1000 different y vectors</a:t>
                </a:r>
                <a:r>
                  <a:rPr lang="en-US" altLang="zh-TW" dirty="0" smtClean="0"/>
                  <a:t> by adding a normally distributed random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𝜀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vector to the same three fixed X's multiplied times the parameters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𝛽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zh-TW" altLang="en-US" b="0" i="1" smtClean="0">
                        <a:latin typeface="Cambria Math"/>
                      </a:rPr>
                      <m:t>𝛾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zh-TW" alt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TW" dirty="0" smtClean="0"/>
                  <a:t>, whose values were set to unity.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65304"/>
            <a:ext cx="3366272" cy="47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To create collinear relations we used the scheme shown in (4.2) where we no longer generate the X2 and X3 vectors independently.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Instead, we generate the X2 vector from the X3 vector with an added random error vector u.</a:t>
            </a: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3444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To generate data sets with an increasing amount of </a:t>
                </a:r>
                <a:r>
                  <a:rPr lang="en-US" altLang="zh-TW" dirty="0" err="1" smtClean="0"/>
                  <a:t>collinearity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between X2 and X3, we adopted the following strategy:</a:t>
                </a:r>
              </a:p>
              <a:p>
                <a:pPr lvl="1"/>
                <a:r>
                  <a:rPr lang="en-US" altLang="zh-TW" dirty="0"/>
                  <a:t>First set the variance of the random normal error vector </a:t>
                </a:r>
                <a:r>
                  <a:rPr lang="en-US" altLang="zh-TW" i="1" dirty="0"/>
                  <a:t>u </a:t>
                </a:r>
                <a:r>
                  <a:rPr lang="en-US" altLang="zh-TW" dirty="0"/>
                  <a:t>at 1.0 </a:t>
                </a:r>
                <a:r>
                  <a:rPr lang="en-US" altLang="zh-TW" dirty="0" smtClean="0"/>
                  <a:t>and generate </a:t>
                </a:r>
                <a:r>
                  <a:rPr lang="en-US" altLang="zh-TW" dirty="0"/>
                  <a:t>the </a:t>
                </a:r>
                <a:r>
                  <a:rPr lang="en-US" altLang="zh-TW" i="1" dirty="0"/>
                  <a:t>X</a:t>
                </a:r>
                <a:r>
                  <a:rPr lang="en-US" altLang="zh-TW" sz="1800" dirty="0"/>
                  <a:t>2 </a:t>
                </a:r>
                <a:r>
                  <a:rPr lang="en-US" altLang="zh-TW" dirty="0"/>
                  <a:t>vector from the </a:t>
                </a:r>
                <a:r>
                  <a:rPr lang="en-US" altLang="zh-TW" i="1" dirty="0"/>
                  <a:t>X</a:t>
                </a:r>
                <a:r>
                  <a:rPr lang="en-US" altLang="zh-TW" sz="1800" dirty="0"/>
                  <a:t>3 </a:t>
                </a:r>
                <a:r>
                  <a:rPr lang="en-US" altLang="zh-TW" dirty="0"/>
                  <a:t>vector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Use the three vectors X1;X2;X3 to generate a set of 1000 Y vectors by adding the exact same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altLang="zh-TW" dirty="0" smtClean="0"/>
                  <a:t> vector that we used in the benchmark generation to these three fixed X's. The virtue of using the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zh-TW" altLang="en-US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altLang="zh-TW" dirty="0" smtClean="0"/>
                  <a:t> vector from the benchmark is that, we hold the noise in the data generation process constant.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Collinearity</a:t>
            </a:r>
            <a:r>
              <a:rPr lang="en-US" altLang="zh-TW" dirty="0" smtClean="0"/>
              <a:t> diagnostics and procedures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/>
              <a:t>Two additional sets of 1000 </a:t>
            </a:r>
            <a:r>
              <a:rPr lang="en-US" altLang="zh-TW" i="1" dirty="0"/>
              <a:t>Y </a:t>
            </a:r>
            <a:r>
              <a:rPr lang="en-US" altLang="zh-TW" dirty="0"/>
              <a:t>vectors were generated in the </a:t>
            </a:r>
            <a:r>
              <a:rPr lang="en-US" altLang="zh-TW" dirty="0" smtClean="0"/>
              <a:t>same manner </a:t>
            </a:r>
            <a:r>
              <a:rPr lang="en-US" altLang="zh-TW" dirty="0"/>
              <a:t>based on the same </a:t>
            </a:r>
            <a:r>
              <a:rPr lang="en-US" altLang="zh-TW" i="1" dirty="0"/>
              <a:t>X</a:t>
            </a:r>
            <a:r>
              <a:rPr lang="en-US" altLang="zh-TW" dirty="0"/>
              <a:t>3 and </a:t>
            </a:r>
            <a:r>
              <a:rPr lang="en-US" altLang="zh-TW" i="1" dirty="0"/>
              <a:t>X</a:t>
            </a:r>
            <a:r>
              <a:rPr lang="en-US" altLang="zh-TW" dirty="0"/>
              <a:t>1 vectors, but with two </a:t>
            </a:r>
            <a:r>
              <a:rPr lang="en-US" altLang="zh-TW" dirty="0" smtClean="0"/>
              <a:t>new versions </a:t>
            </a:r>
            <a:r>
              <a:rPr lang="en-US" altLang="zh-TW" dirty="0"/>
              <a:t>of the </a:t>
            </a:r>
            <a:r>
              <a:rPr lang="en-US" altLang="zh-TW" i="1" dirty="0"/>
              <a:t>X</a:t>
            </a:r>
            <a:r>
              <a:rPr lang="en-US" altLang="zh-TW" dirty="0"/>
              <a:t>2 vector generated from </a:t>
            </a:r>
            <a:r>
              <a:rPr lang="en-US" altLang="zh-TW" i="1" dirty="0"/>
              <a:t>X</a:t>
            </a:r>
            <a:r>
              <a:rPr lang="en-US" altLang="zh-TW" dirty="0"/>
              <a:t>3. The new </a:t>
            </a:r>
            <a:r>
              <a:rPr lang="en-US" altLang="zh-TW" i="1" dirty="0"/>
              <a:t>X</a:t>
            </a:r>
            <a:r>
              <a:rPr lang="en-US" altLang="zh-TW" dirty="0"/>
              <a:t>2 </a:t>
            </a:r>
            <a:r>
              <a:rPr lang="en-US" altLang="zh-TW" dirty="0" smtClean="0"/>
              <a:t>vectors were </a:t>
            </a:r>
            <a:r>
              <a:rPr lang="en-US" altLang="zh-TW" dirty="0"/>
              <a:t>produced by decreasing the variance of the random vector </a:t>
            </a:r>
            <a:r>
              <a:rPr lang="en-US" altLang="zh-TW" i="1" dirty="0"/>
              <a:t>u </a:t>
            </a:r>
            <a:r>
              <a:rPr lang="en-US" altLang="zh-TW" dirty="0" smtClean="0"/>
              <a:t>to 0.5 and 0</a:t>
            </a:r>
            <a:r>
              <a:rPr lang="en-US" altLang="zh-TW" i="1" dirty="0" smtClean="0"/>
              <a:t>.</a:t>
            </a:r>
            <a:r>
              <a:rPr lang="en-US" altLang="zh-TW" dirty="0" smtClean="0"/>
              <a:t>1</a:t>
            </a:r>
            <a:r>
              <a:rPr lang="en-US" altLang="zh-TW" dirty="0"/>
              <a:t>, respectively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3479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1430</Words>
  <Application>Microsoft Office PowerPoint</Application>
  <PresentationFormat>如螢幕大小 (4:3)</PresentationFormat>
  <Paragraphs>114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Applied Econometrics using MATLAB Chapter 4 Regression Diagnostics</vt:lpstr>
      <vt:lpstr>Introduction</vt:lpstr>
      <vt:lpstr>Collinearity diagnostics and procedures</vt:lpstr>
      <vt:lpstr>Collinearity diagnostics and procedures</vt:lpstr>
      <vt:lpstr>Collinearity diagnostics and procedures</vt:lpstr>
      <vt:lpstr>Collinearity diagnostics and procedures</vt:lpstr>
      <vt:lpstr>Collinearity diagnostics and procedures</vt:lpstr>
      <vt:lpstr>Collinearity diagnostics and procedures</vt:lpstr>
      <vt:lpstr>Collinearity diagnostics and procedures</vt:lpstr>
      <vt:lpstr>Collinearity diagnostics and procedures</vt:lpstr>
      <vt:lpstr>Collinearity diagnostics and procedures</vt:lpstr>
      <vt:lpstr>Collinearity diagnostics and procedures</vt:lpstr>
      <vt:lpstr>Function bkw() Belsley, Kuh, and Welsch (1980)</vt:lpstr>
      <vt:lpstr>Function bkw()</vt:lpstr>
      <vt:lpstr>Function bkw()</vt:lpstr>
      <vt:lpstr>Function bkw()</vt:lpstr>
      <vt:lpstr>Function bkw()</vt:lpstr>
      <vt:lpstr>Function bkw()</vt:lpstr>
      <vt:lpstr>Function bkw()</vt:lpstr>
      <vt:lpstr>Function bkw()</vt:lpstr>
      <vt:lpstr>Function bkw()</vt:lpstr>
      <vt:lpstr>Function ridge()</vt:lpstr>
      <vt:lpstr>Function ridge()</vt:lpstr>
      <vt:lpstr>Function ridge()</vt:lpstr>
      <vt:lpstr>Function ridge()</vt:lpstr>
      <vt:lpstr>Function ridge()</vt:lpstr>
      <vt:lpstr>Function ridge()</vt:lpstr>
      <vt:lpstr>Function ridge()</vt:lpstr>
      <vt:lpstr>Function ridge()</vt:lpstr>
      <vt:lpstr>Function rtrace</vt:lpstr>
      <vt:lpstr>Function rtrace</vt:lpstr>
      <vt:lpstr>Function rtrace</vt:lpstr>
      <vt:lpstr>Outlier diagnostics and procedures</vt:lpstr>
      <vt:lpstr>Function dfbeta</vt:lpstr>
      <vt:lpstr>Function dfbeta</vt:lpstr>
      <vt:lpstr>Function dfbeta</vt:lpstr>
      <vt:lpstr>Outlier diagnostics and procedures</vt:lpstr>
      <vt:lpstr>Function robust</vt:lpstr>
      <vt:lpstr>Function robust</vt:lpstr>
      <vt:lpstr>Function olst</vt:lpstr>
      <vt:lpstr>Function olst</vt:lpstr>
      <vt:lpstr>Function pair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Econometrics using MATLAB Chapter 4 Regression Diagnostics</dc:title>
  <dc:creator>L.W.Huang</dc:creator>
  <cp:lastModifiedBy>L.W.Huang</cp:lastModifiedBy>
  <cp:revision>28</cp:revision>
  <dcterms:created xsi:type="dcterms:W3CDTF">2012-01-15T06:57:38Z</dcterms:created>
  <dcterms:modified xsi:type="dcterms:W3CDTF">2012-02-22T09:34:02Z</dcterms:modified>
</cp:coreProperties>
</file>